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59" r:id="rId5"/>
    <p:sldId id="264" r:id="rId6"/>
    <p:sldId id="260" r:id="rId7"/>
    <p:sldId id="262" r:id="rId8"/>
    <p:sldId id="263" r:id="rId9"/>
    <p:sldId id="282" r:id="rId10"/>
    <p:sldId id="283" r:id="rId11"/>
    <p:sldId id="290" r:id="rId12"/>
    <p:sldId id="279" r:id="rId13"/>
    <p:sldId id="275" r:id="rId14"/>
    <p:sldId id="265" r:id="rId15"/>
    <p:sldId id="266" r:id="rId16"/>
    <p:sldId id="267" r:id="rId17"/>
    <p:sldId id="288" r:id="rId18"/>
    <p:sldId id="271" r:id="rId19"/>
    <p:sldId id="286" r:id="rId20"/>
    <p:sldId id="287" r:id="rId21"/>
    <p:sldId id="289" r:id="rId22"/>
    <p:sldId id="272" r:id="rId23"/>
    <p:sldId id="273" r:id="rId24"/>
    <p:sldId id="285" r:id="rId25"/>
    <p:sldId id="268" r:id="rId26"/>
    <p:sldId id="269" r:id="rId27"/>
    <p:sldId id="270" r:id="rId28"/>
    <p:sldId id="284" r:id="rId29"/>
    <p:sldId id="274" r:id="rId30"/>
    <p:sldId id="280" r:id="rId31"/>
    <p:sldId id="281" r:id="rId32"/>
    <p:sldId id="26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6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DBE16-1AAD-EB4B-80C5-C35C036DD3EC}" type="datetimeFigureOut">
              <a:rPr lang="en-US" smtClean="0"/>
              <a:t>3/15/13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F1567-B2C8-854F-B2F1-9FE8EAC4D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11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7FE62-FD1A-9549-A4AD-9F496B4D233E}" type="datetimeFigureOut">
              <a:rPr lang="en-US" smtClean="0"/>
              <a:t>3/15/13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0C023-3315-BA4C-955D-6EAF59A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82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D66A9-433E-724E-8F88-5A7008F52955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DE928-87C3-F74B-91C9-107FD50BC4D9}" type="datetime1">
              <a:rPr lang="en-US" smtClean="0"/>
              <a:t>3/15/13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FCE9-D2BC-A641-ABDD-4BABDB07AE83}" type="datetime1">
              <a:rPr lang="en-US" smtClean="0"/>
              <a:t>3/15/13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49C18-4F32-4246-969D-2FDB8FECD4AD}" type="datetime1">
              <a:rPr lang="en-US" smtClean="0"/>
              <a:t>3/15/13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465AC-17E1-7742-8DF5-C352A1E93022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B7FC6-460E-E24D-B990-54EDDC9C9E8C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E42F2-0C7A-3E41-8A60-E1E8D1208F97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E72FE-9830-8341-A82A-1D88330959CA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DB04-CAE2-CA49-BA16-AF0985D68EDD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4D53-4C37-3047-BD05-CBF75862A68C}" type="datetime1">
              <a:rPr lang="en-US" smtClean="0"/>
              <a:t>3/15/13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F4C59-E02E-1641-941D-8E3608C1BDB8}" type="datetime1">
              <a:rPr lang="en-US" smtClean="0"/>
              <a:t>3/15/13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00C2E-8D31-634C-B682-C23777B538D0}" type="datetime1">
              <a:rPr lang="en-US" smtClean="0"/>
              <a:t>3/15/13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D05D6-5ED8-E04C-BC6E-27008D0D8D79}" type="datetime1">
              <a:rPr lang="en-US" smtClean="0"/>
              <a:t>3/15/13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C0F1-FF3B-2E4B-8B38-DF7B742A1A44}" type="datetime1">
              <a:rPr lang="en-US" smtClean="0"/>
              <a:t>3/15/13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EC49F41-B2AB-1244-9275-6D70B69E7A3E}" type="datetime1">
              <a:rPr lang="en-US" smtClean="0"/>
              <a:t>3/15/13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tp://ftp.earthbyte.org/earthbyte/agegrid/Palaeo/2008/Data/README.tx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Continuing SAGA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 smtClean="0"/>
              <a:t>Paleobathymetry</a:t>
            </a:r>
            <a:r>
              <a:rPr lang="en-US" dirty="0" smtClean="0"/>
              <a:t>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65237"/>
            <a:ext cx="7772400" cy="877824"/>
          </a:xfrm>
        </p:spPr>
        <p:txBody>
          <a:bodyPr/>
          <a:lstStyle/>
          <a:p>
            <a:r>
              <a:rPr lang="en-US" dirty="0" smtClean="0"/>
              <a:t>March 15</a:t>
            </a:r>
            <a:r>
              <a:rPr lang="en-US" baseline="30000" dirty="0" smtClean="0"/>
              <a:t>th</a:t>
            </a:r>
            <a:r>
              <a:rPr lang="en-US" dirty="0" smtClean="0"/>
              <a:t> 2013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521" y="3855474"/>
            <a:ext cx="305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Olson, 14</a:t>
            </a:r>
            <a:r>
              <a:rPr lang="en-US" baseline="30000" dirty="0" smtClean="0"/>
              <a:t>th</a:t>
            </a:r>
            <a:r>
              <a:rPr lang="en-US" dirty="0" smtClean="0"/>
              <a:t> March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67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Topo5 - Univ Sc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2" y="3228194"/>
            <a:ext cx="4887678" cy="3002526"/>
          </a:xfrm>
          <a:prstGeom prst="rect">
            <a:avLst/>
          </a:prstGeom>
        </p:spPr>
      </p:pic>
      <p:pic>
        <p:nvPicPr>
          <p:cNvPr id="7" name="Picture 6" descr="PDEM000 - Univ Sc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194"/>
            <a:ext cx="4528967" cy="3002526"/>
          </a:xfrm>
          <a:prstGeom prst="rect">
            <a:avLst/>
          </a:prstGeom>
        </p:spPr>
      </p:pic>
      <p:pic>
        <p:nvPicPr>
          <p:cNvPr id="2" name="Picture 1" descr="HSCM - Univ Sc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269"/>
            <a:ext cx="4528967" cy="2665304"/>
          </a:xfrm>
          <a:prstGeom prst="rect">
            <a:avLst/>
          </a:prstGeom>
        </p:spPr>
      </p:pic>
      <p:pic>
        <p:nvPicPr>
          <p:cNvPr id="3" name="Picture 2" descr="PM - Univ Scal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66" y="413128"/>
            <a:ext cx="4615033" cy="27264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774"/>
            <a:ext cx="7770813" cy="53949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42111"/>
              </p:ext>
            </p:extLst>
          </p:nvPr>
        </p:nvGraphicFramePr>
        <p:xfrm>
          <a:off x="0" y="660518"/>
          <a:ext cx="9262108" cy="6214200"/>
        </p:xfrm>
        <a:graphic>
          <a:graphicData uri="http://schemas.openxmlformats.org/drawingml/2006/table">
            <a:tbl>
              <a:tblPr/>
              <a:tblGrid>
                <a:gridCol w="1942018"/>
                <a:gridCol w="1308444"/>
                <a:gridCol w="1308444"/>
                <a:gridCol w="1308444"/>
                <a:gridCol w="1308444"/>
                <a:gridCol w="844992"/>
                <a:gridCol w="1241322"/>
              </a:tblGrid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ColumnName</a:t>
                      </a:r>
                      <a:endParaRPr lang="en-US" sz="18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Maximum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Minimum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Median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Mode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Std_Dev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err="1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M_Age</a:t>
                      </a:r>
                      <a:endParaRPr lang="en-US" sz="1800" b="1" i="1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63.39079632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54.903152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44.74109779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341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Depth Fields Summary Statistics (meters)</a:t>
                      </a:r>
                    </a:p>
                  </a:txBody>
                  <a:tcPr marL="11061" marR="11061" marT="1106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ColumnName</a:t>
                      </a:r>
                      <a:endParaRPr lang="en-US" sz="18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Maximum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Minimum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Median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Mode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Std_Dev</a:t>
                      </a:r>
                      <a:endParaRPr lang="en-US" sz="18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M_D2B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-5649.9399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263.16162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-4793.60727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-5070.1802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-5128.40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842.1513198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M_Bathy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-5266.9697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422.75269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-4473.834907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-4678.4653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-4231.90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785.077775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PDEM000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-6010.6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5425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-2060.2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-2401.6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-5207.9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2284.1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ET5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-10234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7010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-1897.30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-2508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2658.30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HSCM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-8152.748245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-2639.796587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-5067.918584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-5080.999096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-2639.80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992.4644586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-5574.71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-2662.69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-4760.83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-4952.82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-2662.70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678.98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Diff ET5 &amp; PM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5496.50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-5573.16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-649.67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-315.63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444.94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1078.26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Diff ET5 &amp; M_D2B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5347.64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-5649.24</a:t>
                      </a:r>
                    </a:p>
                  </a:txBody>
                  <a:tcPr marL="11061" marR="11061" marT="11061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-683.86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-402.10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-176.50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1065.42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6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Diff ET5 &amp; M_Bathy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5528.84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-5265.71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-364.11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-129.07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-41.00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986.55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Diff ET5 &amp; PDEM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6813.32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-5109.02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240.47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54.81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65.73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810.03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CT*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73.94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21.08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15.91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6.57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14.35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</a:p>
                  </a:txBody>
                  <a:tcPr marL="11061" marR="11061" marT="11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 Km</a:t>
                      </a:r>
                    </a:p>
                  </a:txBody>
                  <a:tcPr marL="11061" marR="11061" marT="1106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ColumnName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Maximum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Minimum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Median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Mode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Std_Dev</a:t>
                      </a:r>
                      <a:endParaRPr lang="en-US" sz="1800" b="1" i="1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SedThick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18171.00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382.77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1016.76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1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Muller Sediment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1417.75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96.23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319.77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270.98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1417.75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187.75</a:t>
                      </a:r>
                    </a:p>
                  </a:txBody>
                  <a:tcPr marL="11061" marR="11061" marT="1106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62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25" y="1319303"/>
            <a:ext cx="86539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distribution of sediments in the oceans is controlled by five primary factors:</a:t>
            </a:r>
          </a:p>
          <a:p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Age </a:t>
            </a:r>
            <a:r>
              <a:rPr lang="en-US" sz="2400" b="1" dirty="0"/>
              <a:t>of the underlying </a:t>
            </a:r>
            <a:r>
              <a:rPr lang="en-US" sz="2400" b="1" dirty="0" smtClean="0"/>
              <a:t>crust.	(</a:t>
            </a:r>
            <a:r>
              <a:rPr lang="en-US" sz="2400" b="1" dirty="0" err="1" smtClean="0"/>
              <a:t>Divins</a:t>
            </a:r>
            <a:r>
              <a:rPr lang="en-US" sz="2400" b="1" dirty="0" smtClean="0"/>
              <a:t>, 2003)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Tectonic </a:t>
            </a:r>
            <a:r>
              <a:rPr lang="en-US" sz="2400" b="1" dirty="0"/>
              <a:t>history of the ocean </a:t>
            </a:r>
            <a:r>
              <a:rPr lang="en-US" sz="2400" b="1" dirty="0" smtClean="0"/>
              <a:t>crust.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Structural </a:t>
            </a:r>
            <a:r>
              <a:rPr lang="en-US" sz="2400" b="1" dirty="0"/>
              <a:t>trends in </a:t>
            </a:r>
            <a:r>
              <a:rPr lang="en-US" sz="2400" b="1" dirty="0" smtClean="0"/>
              <a:t>basement.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Nature </a:t>
            </a:r>
            <a:r>
              <a:rPr lang="en-US" sz="2400" b="1" dirty="0"/>
              <a:t>and location of sediment source, </a:t>
            </a:r>
            <a:r>
              <a:rPr lang="en-US" sz="2400" b="1" dirty="0" smtClean="0"/>
              <a:t>and</a:t>
            </a:r>
            <a:r>
              <a:rPr lang="en-US" sz="2400" b="1" dirty="0"/>
              <a:t>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Nature </a:t>
            </a:r>
            <a:r>
              <a:rPr lang="en-US" sz="2400" b="1" dirty="0"/>
              <a:t>of the sedimentary processes delivering sediments to </a:t>
            </a:r>
            <a:r>
              <a:rPr lang="en-US" sz="2400" b="1" dirty="0" err="1" smtClean="0"/>
              <a:t>depo</a:t>
            </a:r>
            <a:r>
              <a:rPr lang="en-US" sz="2400" b="1" dirty="0" smtClean="0"/>
              <a:t>-centers.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</a:t>
            </a:r>
            <a:r>
              <a:rPr lang="en-US" sz="2400" b="1" dirty="0" smtClean="0"/>
              <a:t>)</a:t>
            </a:r>
          </a:p>
          <a:p>
            <a:r>
              <a:rPr lang="en-US" sz="2400" b="1" dirty="0" smtClean="0"/>
              <a:t>6. For geological past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Productivity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</a:t>
            </a:r>
            <a:r>
              <a:rPr lang="en-US" sz="2400" b="1" dirty="0" err="1" smtClean="0"/>
              <a:t>Paleo</a:t>
            </a:r>
            <a:r>
              <a:rPr lang="en-US" sz="2400" b="1" dirty="0" smtClean="0"/>
              <a:t>-Latitude (Carbonates &amp; Reefs)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Sea level (Fluctuation of CCD)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9118" y="214192"/>
            <a:ext cx="7648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What Controls Sedimentation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uller Sedimen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93622"/>
          </a:xfrm>
          <a:prstGeom prst="rect">
            <a:avLst/>
          </a:prstGeom>
        </p:spPr>
      </p:pic>
      <p:pic>
        <p:nvPicPr>
          <p:cNvPr id="3" name="Picture 2" descr="Muller Sedime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8900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Plot for Age Vs MSedThic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700"/>
            <a:ext cx="9144000" cy="5287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214" y="6135098"/>
            <a:ext cx="319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spaced groups, n=100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Plot for Age Vs MSedThick 2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679"/>
            <a:ext cx="9144000" cy="5538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214" y="6135098"/>
            <a:ext cx="3192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Linearly spaced groups, n=100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75625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&gt;       • What is the difference between depth and bathymetry columns?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……….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&gt; We assumed depth to be top of the oceanic </a:t>
            </a:r>
            <a:r>
              <a:rPr lang="en-US" sz="2400" dirty="0" err="1"/>
              <a:t>crust,i.e</a:t>
            </a:r>
            <a:r>
              <a:rPr lang="en-US" sz="2400" dirty="0"/>
              <a:t>., water depth and sediment depth combined together, where as bathymetry is the simple representation of water depth.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Yes - </a:t>
            </a:r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chemeClr val="accent5"/>
                </a:solidFill>
              </a:rPr>
              <a:t>&lt;&lt;&lt;&lt;&lt;&lt;This is Muller’s </a:t>
            </a:r>
            <a:r>
              <a:rPr lang="en-US" sz="2400" dirty="0" err="1" smtClean="0">
                <a:solidFill>
                  <a:schemeClr val="accent5"/>
                </a:solidFill>
              </a:rPr>
              <a:t>respone</a:t>
            </a:r>
            <a:r>
              <a:rPr lang="en-US" sz="2400" dirty="0" smtClean="0">
                <a:solidFill>
                  <a:schemeClr val="accent5"/>
                </a:solidFill>
              </a:rPr>
              <a:t> to the answer Christian </a:t>
            </a:r>
            <a:r>
              <a:rPr lang="en-US" sz="2400" dirty="0" err="1" smtClean="0">
                <a:solidFill>
                  <a:schemeClr val="accent5"/>
                </a:solidFill>
              </a:rPr>
              <a:t>Haine</a:t>
            </a:r>
            <a:r>
              <a:rPr lang="en-US" sz="2400" dirty="0" smtClean="0">
                <a:solidFill>
                  <a:schemeClr val="accent5"/>
                </a:solidFill>
              </a:rPr>
              <a:t> wrote above.  </a:t>
            </a:r>
            <a:r>
              <a:rPr lang="en-US" sz="2400" dirty="0" smtClean="0">
                <a:hlinkClick r:id="rId2" action="ppaction://hlinkfile"/>
              </a:rPr>
              <a:t>ftp</a:t>
            </a:r>
            <a:r>
              <a:rPr lang="en-US" sz="2400" dirty="0">
                <a:hlinkClick r:id="rId2" action="ppaction://hlinkfile"/>
              </a:rPr>
              <a:t>://ftp.earthbyte.org/earthbyte/agegrid/Palaeo/2008/Data/README.txt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331158" y="198893"/>
            <a:ext cx="64052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What is Muller Sediment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1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_S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5584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M_M_L1S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51133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8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_A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306"/>
            <a:ext cx="9144000" cy="541451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M_M_L2S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642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6325" y="1319303"/>
            <a:ext cx="865390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 distribution of sediments in the oceans is controlled by five primary factors:</a:t>
            </a:r>
          </a:p>
          <a:p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Age </a:t>
            </a:r>
            <a:r>
              <a:rPr lang="en-US" sz="2400" b="1" dirty="0"/>
              <a:t>of the underlying </a:t>
            </a:r>
            <a:r>
              <a:rPr lang="en-US" sz="2400" b="1" dirty="0" smtClean="0"/>
              <a:t>crust.	(</a:t>
            </a:r>
            <a:r>
              <a:rPr lang="en-US" sz="2400" b="1" dirty="0" err="1" smtClean="0"/>
              <a:t>Divins</a:t>
            </a:r>
            <a:r>
              <a:rPr lang="en-US" sz="2400" b="1" dirty="0" smtClean="0"/>
              <a:t>, 2003)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Tectonic </a:t>
            </a:r>
            <a:r>
              <a:rPr lang="en-US" sz="2400" b="1" dirty="0"/>
              <a:t>history of the ocean </a:t>
            </a:r>
            <a:r>
              <a:rPr lang="en-US" sz="2400" b="1" dirty="0" smtClean="0"/>
              <a:t>crust.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Structural </a:t>
            </a:r>
            <a:r>
              <a:rPr lang="en-US" sz="2400" b="1" dirty="0"/>
              <a:t>trends in </a:t>
            </a:r>
            <a:r>
              <a:rPr lang="en-US" sz="2400" b="1" dirty="0" smtClean="0"/>
              <a:t>basement.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Nature </a:t>
            </a:r>
            <a:r>
              <a:rPr lang="en-US" sz="2400" b="1" dirty="0"/>
              <a:t>and location of sediment source, </a:t>
            </a:r>
            <a:r>
              <a:rPr lang="en-US" sz="2400" b="1" dirty="0" smtClean="0"/>
              <a:t>and</a:t>
            </a:r>
            <a:r>
              <a:rPr lang="en-US" sz="2400" b="1" dirty="0"/>
              <a:t>	(</a:t>
            </a:r>
            <a:r>
              <a:rPr lang="en-US" sz="2400" b="1" dirty="0" err="1"/>
              <a:t>Divins</a:t>
            </a:r>
            <a:r>
              <a:rPr lang="en-US" sz="2400" b="1" dirty="0"/>
              <a:t>, 2003)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Nature </a:t>
            </a:r>
            <a:r>
              <a:rPr lang="en-US" sz="2400" b="1" dirty="0"/>
              <a:t>of the sedimentary processes delivering sediments to </a:t>
            </a:r>
            <a:r>
              <a:rPr lang="en-US" sz="2400" b="1" dirty="0" err="1" smtClean="0"/>
              <a:t>depo</a:t>
            </a:r>
            <a:r>
              <a:rPr lang="en-US" sz="2400" b="1" dirty="0" smtClean="0"/>
              <a:t>-centers.</a:t>
            </a:r>
            <a:r>
              <a:rPr lang="en-US" sz="2400" b="1" dirty="0"/>
              <a:t> 	(</a:t>
            </a:r>
            <a:r>
              <a:rPr lang="en-US" sz="2400" b="1" dirty="0" err="1"/>
              <a:t>Divins</a:t>
            </a:r>
            <a:r>
              <a:rPr lang="en-US" sz="2400" b="1" dirty="0"/>
              <a:t>, 2003</a:t>
            </a:r>
            <a:r>
              <a:rPr lang="en-US" sz="2400" b="1" dirty="0" smtClean="0"/>
              <a:t>)</a:t>
            </a:r>
          </a:p>
          <a:p>
            <a:r>
              <a:rPr lang="en-US" sz="2400" b="1" dirty="0" smtClean="0"/>
              <a:t>6. For geological past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Productivity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</a:t>
            </a:r>
            <a:r>
              <a:rPr lang="en-US" sz="2400" b="1" dirty="0" err="1" smtClean="0"/>
              <a:t>Paleo</a:t>
            </a:r>
            <a:r>
              <a:rPr lang="en-US" sz="2400" b="1" dirty="0" smtClean="0"/>
              <a:t>-Latitude (Carbonates &amp; Reefs)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- Sea level (Fluctuation of CCD)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19118" y="214192"/>
            <a:ext cx="7648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What Controls Sedimentation</a:t>
            </a:r>
            <a:endParaRPr lang="en-US" sz="4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8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8"/>
            <a:ext cx="9144000" cy="53999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287261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The data values are in meters and represent the depth to acoustic basement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It </a:t>
            </a:r>
            <a:r>
              <a:rPr lang="en-US" sz="2000" b="1" dirty="0"/>
              <a:t>should be noted that acoustic basement may not actually represent the base of the sediments. </a:t>
            </a:r>
            <a:endParaRPr lang="en-US" sz="2000" b="1" dirty="0" smtClean="0"/>
          </a:p>
          <a:p>
            <a:pPr marL="342900" indent="-342900">
              <a:buFont typeface="Arial"/>
              <a:buChar char="•"/>
            </a:pPr>
            <a:r>
              <a:rPr lang="en-US" sz="2000" b="1" dirty="0" smtClean="0"/>
              <a:t>These </a:t>
            </a:r>
            <a:r>
              <a:rPr lang="en-US" sz="2000" b="1" dirty="0"/>
              <a:t>data are intended to provide a minimum value for the thickness of the sediment in a particular geographic region.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M_ST_L1S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0"/>
            <a:ext cx="9144000" cy="58534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diment Thickness in Atlantic With Projection Lin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27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diment ThicknessPlatePolyg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 North Atlantic Box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30912"/>
          </a:xfrm>
          <a:prstGeom prst="rect">
            <a:avLst/>
          </a:prstGeom>
        </p:spPr>
      </p:pic>
      <p:pic>
        <p:nvPicPr>
          <p:cNvPr id="4" name="Picture 3" descr="North Atlantic Box 1 proj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184"/>
            <a:ext cx="9141386" cy="34308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 South Atlantic Box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430912"/>
          </a:xfrm>
          <a:prstGeom prst="rect">
            <a:avLst/>
          </a:prstGeom>
        </p:spPr>
      </p:pic>
      <p:pic>
        <p:nvPicPr>
          <p:cNvPr id="4" name="Picture 3" descr="South Atlantic Box 2 projected Sca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30912"/>
            <a:ext cx="9169001" cy="342708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 South Atlantic Box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24"/>
            <a:ext cx="9144000" cy="3430912"/>
          </a:xfrm>
          <a:prstGeom prst="rect">
            <a:avLst/>
          </a:prstGeom>
        </p:spPr>
      </p:pic>
      <p:pic>
        <p:nvPicPr>
          <p:cNvPr id="5" name="Picture 4" descr="South Atlantic Box 3 projected Sca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7088"/>
            <a:ext cx="9165691" cy="343091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35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th Atlantic Box 1 projected with C slope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96489"/>
          </a:xfrm>
          <a:prstGeom prst="rect">
            <a:avLst/>
          </a:prstGeom>
        </p:spPr>
      </p:pic>
      <p:pic>
        <p:nvPicPr>
          <p:cNvPr id="3" name="Picture 2" descr="North Atlantic Box 1 projected with C shelf slope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3815"/>
            <a:ext cx="9144000" cy="34741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_Bath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8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0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_D2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8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40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DEM0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686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SC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200"/>
            <a:ext cx="9144000" cy="542052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8500"/>
            <a:ext cx="9144000" cy="544161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Topo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8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_Bathy - Univ Sca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79"/>
            <a:ext cx="4528967" cy="2782168"/>
          </a:xfrm>
          <a:prstGeom prst="rect">
            <a:avLst/>
          </a:prstGeom>
        </p:spPr>
      </p:pic>
      <p:pic>
        <p:nvPicPr>
          <p:cNvPr id="5" name="Picture 4" descr="M_D2B - Univ Sca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33" y="321279"/>
            <a:ext cx="4528967" cy="2782168"/>
          </a:xfrm>
          <a:prstGeom prst="rect">
            <a:avLst/>
          </a:prstGeom>
        </p:spPr>
      </p:pic>
      <p:pic>
        <p:nvPicPr>
          <p:cNvPr id="6" name="Picture 5" descr="eTopo5 - Univ Sca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22" y="3228194"/>
            <a:ext cx="4887678" cy="3002526"/>
          </a:xfrm>
          <a:prstGeom prst="rect">
            <a:avLst/>
          </a:prstGeom>
        </p:spPr>
      </p:pic>
      <p:pic>
        <p:nvPicPr>
          <p:cNvPr id="7" name="Picture 6" descr="PDEM000 - Univ Scal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8194"/>
            <a:ext cx="4528967" cy="300252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8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880</TotalTime>
  <Words>341</Words>
  <Application>Microsoft Macintosh PowerPoint</Application>
  <PresentationFormat>On-screen Show (4:3)</PresentationFormat>
  <Paragraphs>197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Story</vt:lpstr>
      <vt:lpstr>Continuing SAGA of Paleobathymetry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JHU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Arghya Goswami</dc:creator>
  <cp:lastModifiedBy>Arghya Goswami</cp:lastModifiedBy>
  <cp:revision>32</cp:revision>
  <dcterms:created xsi:type="dcterms:W3CDTF">2013-03-13T20:17:46Z</dcterms:created>
  <dcterms:modified xsi:type="dcterms:W3CDTF">2013-03-15T16:24:28Z</dcterms:modified>
</cp:coreProperties>
</file>